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62" r:id="rId5"/>
    <p:sldId id="264" r:id="rId6"/>
    <p:sldId id="265" r:id="rId7"/>
    <p:sldId id="266" r:id="rId8"/>
    <p:sldId id="273" r:id="rId9"/>
    <p:sldId id="274" r:id="rId10"/>
    <p:sldId id="263" r:id="rId11"/>
  </p:sldIdLst>
  <p:sldSz cx="15240000" cy="889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00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10"/>
    <p:restoredTop sz="94656"/>
  </p:normalViewPr>
  <p:slideViewPr>
    <p:cSldViewPr>
      <p:cViewPr varScale="1">
        <p:scale>
          <a:sx n="63" d="100"/>
          <a:sy n="63" d="100"/>
        </p:scale>
        <p:origin x="-778" y="-77"/>
      </p:cViewPr>
      <p:guideLst>
        <p:guide orient="horz" pos="2800"/>
        <p:guide pos="480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928" y="20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746AA-6874-D149-B537-66015B105EF5}" type="datetimeFigureOut">
              <a:rPr kumimoji="1" lang="zh-CN" altLang="en-US" smtClean="0"/>
              <a:pPr/>
              <a:t>2018/3/15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977F2-6906-A043-962C-4ACF7E5142CC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3034312" y="1606771"/>
            <a:ext cx="9171376" cy="2893881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4578563"/>
            <a:ext cx="9171376" cy="990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5747246"/>
            <a:ext cx="9171376" cy="41182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00">
                <a:latin typeface="+mn-lt"/>
                <a:ea typeface="+mn-ea"/>
                <a:cs typeface="+mn-cs"/>
                <a:sym typeface="Helvetica"/>
              </a:defRPr>
            </a:lvl1pPr>
            <a:lvl2pPr marL="6915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2pPr>
            <a:lvl3pPr marL="11360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3pPr>
            <a:lvl4pPr marL="15805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4pPr>
            <a:lvl5pPr marL="20250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3"/>
          </p:nvPr>
        </p:nvSpPr>
        <p:spPr>
          <a:xfrm>
            <a:off x="3034312" y="3861942"/>
            <a:ext cx="9171377" cy="698644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/>
            </a:pPr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1921281" y="170961"/>
            <a:ext cx="11397438" cy="8548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3329266" y="727475"/>
            <a:ext cx="8570339" cy="51867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 hasCustomPrompt="1"/>
          </p:nvPr>
        </p:nvSpPr>
        <p:spPr>
          <a:xfrm>
            <a:off x="3034312" y="6058894"/>
            <a:ext cx="9171376" cy="1246597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7350010"/>
            <a:ext cx="9171376" cy="99059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7450584" y="8273825"/>
            <a:ext cx="327702" cy="3303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 hasCustomPrompt="1"/>
          </p:nvPr>
        </p:nvSpPr>
        <p:spPr>
          <a:xfrm>
            <a:off x="3034312" y="2998059"/>
            <a:ext cx="9171376" cy="289388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7809214" y="727475"/>
            <a:ext cx="4674731" cy="7212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 hasCustomPrompt="1"/>
          </p:nvPr>
        </p:nvSpPr>
        <p:spPr>
          <a:xfrm>
            <a:off x="2756055" y="727475"/>
            <a:ext cx="4674731" cy="3494920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 hasCustomPrompt="1"/>
          </p:nvPr>
        </p:nvSpPr>
        <p:spPr>
          <a:xfrm>
            <a:off x="2756055" y="4344827"/>
            <a:ext cx="4674731" cy="359509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sz="half" idx="1" hasCustomPrompt="1"/>
          </p:nvPr>
        </p:nvSpPr>
        <p:spPr>
          <a:xfrm>
            <a:off x="2756055" y="2452673"/>
            <a:ext cx="9727891" cy="550950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7809214" y="2452673"/>
            <a:ext cx="4674731" cy="550950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 hasCustomPrompt="1"/>
          </p:nvPr>
        </p:nvSpPr>
        <p:spPr>
          <a:xfrm>
            <a:off x="2756055" y="2452673"/>
            <a:ext cx="4674731" cy="5509505"/>
          </a:xfrm>
          <a:prstGeom prst="rect">
            <a:avLst/>
          </a:prstGeom>
        </p:spPr>
        <p:txBody>
          <a:bodyPr/>
          <a:lstStyle>
            <a:lvl1pPr marL="294005" indent="-294005">
              <a:spcBef>
                <a:spcPts val="2900"/>
              </a:spcBef>
              <a:defRPr sz="2400"/>
            </a:lvl1pPr>
            <a:lvl2pPr marL="636905" indent="-294005">
              <a:spcBef>
                <a:spcPts val="2900"/>
              </a:spcBef>
              <a:defRPr sz="2400"/>
            </a:lvl2pPr>
            <a:lvl3pPr marL="979805" indent="-294005">
              <a:spcBef>
                <a:spcPts val="2900"/>
              </a:spcBef>
              <a:defRPr sz="2400"/>
            </a:lvl3pPr>
            <a:lvl4pPr marL="1322705" indent="-294005">
              <a:spcBef>
                <a:spcPts val="2900"/>
              </a:spcBef>
              <a:defRPr sz="2400"/>
            </a:lvl4pPr>
            <a:lvl5pPr marL="1665605" indent="-294005">
              <a:spcBef>
                <a:spcPts val="2900"/>
              </a:spcBef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 hasCustomPrompt="1"/>
          </p:nvPr>
        </p:nvSpPr>
        <p:spPr>
          <a:xfrm>
            <a:off x="2756055" y="1283991"/>
            <a:ext cx="9727891" cy="632201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09214" y="4634214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7814664" y="950082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2756055" y="950082"/>
            <a:ext cx="4674731" cy="69898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2756055" y="560521"/>
            <a:ext cx="9727891" cy="1892154"/>
          </a:xfrm>
          <a:prstGeom prst="rect">
            <a:avLst/>
          </a:prstGeom>
          <a:ln w="12700">
            <a:miter lim="400000"/>
          </a:ln>
        </p:spPr>
        <p:txBody>
          <a:bodyPr lIns="44520" tIns="44520" rIns="44520" bIns="4452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06354" y="2568221"/>
            <a:ext cx="5969001" cy="6321780"/>
          </a:xfrm>
          <a:prstGeom prst="rect">
            <a:avLst/>
          </a:prstGeom>
          <a:ln w="12700">
            <a:miter lim="400000"/>
          </a:ln>
        </p:spPr>
        <p:txBody>
          <a:bodyPr lIns="44520" tIns="44520" rIns="44520" bIns="4452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7450584" y="8279390"/>
            <a:ext cx="327702" cy="330343"/>
          </a:xfrm>
          <a:prstGeom prst="rect">
            <a:avLst/>
          </a:prstGeom>
          <a:ln w="12700">
            <a:miter lim="400000"/>
          </a:ln>
        </p:spPr>
        <p:txBody>
          <a:bodyPr wrap="none" lIns="44520" tIns="44520" rIns="44520" bIns="44520"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pic>
        <p:nvPicPr>
          <p:cNvPr id="1026" name="Picture 2" descr="C:\Users\ASUS\Desktop\百战视频水印 (1).png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12206339" y="8226455"/>
            <a:ext cx="2771775" cy="50482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394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39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283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28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172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17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061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06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3950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/>
        </p:nvSpPr>
        <p:spPr>
          <a:xfrm>
            <a:off x="4379640" y="3081058"/>
            <a:ext cx="7488581" cy="120032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r" defTabSz="914400">
              <a:defRPr sz="7200"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HBase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4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8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4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image13.tif"/>
          <p:cNvPicPr>
            <a:picLocks noChangeAspect="1"/>
          </p:cNvPicPr>
          <p:nvPr/>
        </p:nvPicPr>
        <p:blipFill>
          <a:blip r:embed="rId2" cstate="print"/>
          <a:srcRect l="1645" t="26987" r="2955" b="34135"/>
          <a:stretch>
            <a:fillRect/>
          </a:stretch>
        </p:blipFill>
        <p:spPr>
          <a:xfrm>
            <a:off x="-73820" y="3218510"/>
            <a:ext cx="15387667" cy="408401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50" name="Shape 250"/>
          <p:cNvSpPr/>
          <p:nvPr/>
        </p:nvSpPr>
        <p:spPr>
          <a:xfrm>
            <a:off x="-73753" y="4405171"/>
            <a:ext cx="15387506" cy="1682563"/>
          </a:xfrm>
          <a:prstGeom prst="rect">
            <a:avLst/>
          </a:prstGeom>
          <a:solidFill>
            <a:srgbClr val="000E42">
              <a:alpha val="80000"/>
            </a:srgbClr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2319414" y="4700828"/>
            <a:ext cx="2113234" cy="982130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7200" spc="-72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END</a:t>
            </a:r>
          </a:p>
        </p:txBody>
      </p:sp>
      <p:sp>
        <p:nvSpPr>
          <p:cNvPr id="252" name="Shape 252"/>
          <p:cNvSpPr/>
          <p:nvPr/>
        </p:nvSpPr>
        <p:spPr>
          <a:xfrm>
            <a:off x="4900930" y="4841373"/>
            <a:ext cx="7070037" cy="701035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l" defTabSz="914400">
              <a:defRPr sz="48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THANKS FOR WATCHING!</a:t>
            </a:r>
          </a:p>
        </p:txBody>
      </p:sp>
      <p:sp>
        <p:nvSpPr>
          <p:cNvPr id="253" name="Shape 253"/>
          <p:cNvSpPr/>
          <p:nvPr/>
        </p:nvSpPr>
        <p:spPr>
          <a:xfrm>
            <a:off x="4525695" y="4810891"/>
            <a:ext cx="50802" cy="762003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2" animBg="1" advAuto="0"/>
      <p:bldP spid="252" grpId="3" animBg="1" advAuto="0"/>
      <p:bldP spid="253" grpId="1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roup 128"/>
          <p:cNvGrpSpPr/>
          <p:nvPr/>
        </p:nvGrpSpPr>
        <p:grpSpPr>
          <a:xfrm>
            <a:off x="2566162" y="2130710"/>
            <a:ext cx="1054102" cy="1160101"/>
            <a:chOff x="0" y="0"/>
            <a:chExt cx="1054100" cy="1160100"/>
          </a:xfrm>
        </p:grpSpPr>
        <p:sp>
          <p:nvSpPr>
            <p:cNvPr id="126" name="Shape 126"/>
            <p:cNvSpPr/>
            <p:nvPr/>
          </p:nvSpPr>
          <p:spPr>
            <a:xfrm>
              <a:off x="263917" y="12700"/>
              <a:ext cx="50802" cy="1143001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27" name="image6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054101" cy="1160101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grpSp>
        <p:nvGrpSpPr>
          <p:cNvPr id="132" name="Group 132"/>
          <p:cNvGrpSpPr/>
          <p:nvPr/>
        </p:nvGrpSpPr>
        <p:grpSpPr>
          <a:xfrm>
            <a:off x="4426892" y="2143635"/>
            <a:ext cx="864195" cy="864193"/>
            <a:chOff x="0" y="0"/>
            <a:chExt cx="864194" cy="864192"/>
          </a:xfrm>
        </p:grpSpPr>
        <p:sp>
          <p:nvSpPr>
            <p:cNvPr id="129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73399" y="233130"/>
              <a:ext cx="517395" cy="397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dirty="0"/>
                <a:t>01</a:t>
              </a:r>
            </a:p>
          </p:txBody>
        </p:sp>
        <p:sp>
          <p:nvSpPr>
            <p:cNvPr id="131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5584178" y="2301411"/>
            <a:ext cx="5401625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HBase </a:t>
            </a:r>
            <a:r>
              <a:rPr lang="zh-CN" altLang="en-US" smtClean="0"/>
              <a:t>部署</a:t>
            </a:r>
            <a:endParaRPr dirty="0"/>
          </a:p>
        </p:txBody>
      </p:sp>
      <p:grpSp>
        <p:nvGrpSpPr>
          <p:cNvPr id="13" name="Group 132"/>
          <p:cNvGrpSpPr/>
          <p:nvPr/>
        </p:nvGrpSpPr>
        <p:grpSpPr>
          <a:xfrm>
            <a:off x="4400690" y="3552155"/>
            <a:ext cx="864197" cy="864194"/>
            <a:chOff x="-1" y="-1"/>
            <a:chExt cx="864196" cy="864193"/>
          </a:xfrm>
        </p:grpSpPr>
        <p:sp>
          <p:nvSpPr>
            <p:cNvPr id="14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  <p:sp>
          <p:nvSpPr>
            <p:cNvPr id="15" name="Shape 130"/>
            <p:cNvSpPr/>
            <p:nvPr/>
          </p:nvSpPr>
          <p:spPr>
            <a:xfrm>
              <a:off x="173399" y="197846"/>
              <a:ext cx="517395" cy="468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smtClean="0"/>
                <a:t>0</a:t>
              </a:r>
              <a:r>
                <a:rPr lang="en-US" smtClean="0"/>
                <a:t>2</a:t>
              </a:r>
              <a:endParaRPr dirty="0"/>
            </a:p>
          </p:txBody>
        </p:sp>
        <p:sp>
          <p:nvSpPr>
            <p:cNvPr id="16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</p:grpSp>
      <p:sp>
        <p:nvSpPr>
          <p:cNvPr id="17" name="Shape 133"/>
          <p:cNvSpPr/>
          <p:nvPr/>
        </p:nvSpPr>
        <p:spPr>
          <a:xfrm>
            <a:off x="5557977" y="3709932"/>
            <a:ext cx="5401625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HBase Shell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Click="0" advTm="0">
        <p:dissolve/>
      </p:transition>
    </mc:Choice>
    <mc:Fallback>
      <p:transition spd="slow" advClick="0" advTm="0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2" animBg="1" advAuto="0"/>
      <p:bldP spid="132" grpId="3" animBg="1" advAuto="0"/>
      <p:bldP spid="133" grpId="4" animBg="1" advAuto="0"/>
      <p:bldP spid="13" grpId="0" animBg="1" advAuto="0"/>
      <p:bldP spid="17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494350"/>
            <a:ext cx="10562444" cy="982131"/>
            <a:chOff x="0" y="0"/>
            <a:chExt cx="10562442" cy="982130"/>
          </a:xfrm>
        </p:grpSpPr>
        <p:sp>
          <p:nvSpPr>
            <p:cNvPr id="155" name="Shape 155"/>
            <p:cNvSpPr/>
            <p:nvPr/>
          </p:nvSpPr>
          <p:spPr>
            <a:xfrm>
              <a:off x="0" y="0"/>
              <a:ext cx="1470434" cy="9821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altLang="zh-CN"/>
                <a:t>HBase </a:t>
              </a:r>
              <a:r>
                <a:rPr lang="zh-CN" altLang="en-US"/>
                <a:t>部署</a:t>
              </a:r>
              <a:endParaRPr lang="zh-CN" altLang="en-US" dirty="0"/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" name="Shape 161"/>
          <p:cNvSpPr/>
          <p:nvPr/>
        </p:nvSpPr>
        <p:spPr>
          <a:xfrm>
            <a:off x="5004707" y="4236008"/>
            <a:ext cx="8547864" cy="3883872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/>
          <a:p>
            <a:pPr algn="l" defTabSz="914400">
              <a:lnSpc>
                <a:spcPct val="150000"/>
              </a:lnSpc>
              <a:buSzPct val="100000"/>
              <a:buFont typeface="Wingdings" panose="05000000000000000000" pitchFamily="2" charset="2"/>
              <a:buChar char="u"/>
              <a:defRPr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pPr>
            <a:r>
              <a:rPr lang="en-US" smtClean="0"/>
              <a:t> </a:t>
            </a:r>
            <a:r>
              <a:rPr lang="zh-CN" altLang="en-US" smtClean="0"/>
              <a:t>伪分布式</a:t>
            </a:r>
            <a:endParaRPr dirty="0"/>
          </a:p>
          <a:p>
            <a:pPr algn="l" defTabSz="914400">
              <a:lnSpc>
                <a:spcPct val="150000"/>
              </a:lnSpc>
              <a:buSzPct val="100000"/>
              <a:buFont typeface="Wingdings" panose="05000000000000000000" pitchFamily="2" charset="2"/>
              <a:buChar char="u"/>
              <a:defRPr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pPr>
            <a:r>
              <a:rPr lang="zh-CN" altLang="en-US" smtClean="0"/>
              <a:t> 完全分布式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indefinite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3" animBg="1" advAuto="0"/>
      <p:bldP spid="159" grpId="2" animBg="1" advAuto="0"/>
      <p:bldP spid="160" grpId="1" animBg="1" advAuto="0"/>
      <p:bldP spid="9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部署</a:t>
            </a:r>
            <a:endParaRPr lang="zh-CN" altLang="en-US" dirty="0"/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5100"/>
              </a:lnSpc>
            </a:pPr>
            <a:r>
              <a:rPr lang="en-US" altLang="zh-CN" sz="36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en-US" sz="32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伪分布式</a:t>
            </a:r>
            <a:endParaRPr lang="en-US" altLang="zh-CN" sz="32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1.hbase-env.sh</a:t>
            </a:r>
            <a:r>
              <a:rPr lang="zh-CN" altLang="en-US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中配置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JAVA_HOME</a:t>
            </a:r>
          </a:p>
          <a:p>
            <a:pPr lvl="1">
              <a:lnSpc>
                <a:spcPts val="4300"/>
              </a:lnSpc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zh-CN" altLang="en-US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配置</a:t>
            </a: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hbase-site.xml</a:t>
            </a:r>
            <a:r>
              <a:rPr lang="zh-CN" altLang="en-US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如下</a:t>
            </a:r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57250" lvl="2" indent="0"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&lt;property&gt;</a:t>
            </a:r>
          </a:p>
          <a:p>
            <a:pPr marL="857250" lvl="2" indent="0"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&lt;name&gt;hbase.rootdir&lt;/name&gt;</a:t>
            </a:r>
          </a:p>
          <a:p>
            <a:pPr marL="857250" lvl="2" indent="0"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&lt;value&gt;file:///home/testuser/hbase&lt;/value&gt;</a:t>
            </a:r>
          </a:p>
          <a:p>
            <a:pPr marL="857250" lvl="2" indent="0"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&lt;/property&gt;</a:t>
            </a:r>
          </a:p>
          <a:p>
            <a:pPr marL="857250" lvl="2" indent="0"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&lt;property&gt;</a:t>
            </a:r>
          </a:p>
          <a:p>
            <a:pPr marL="857250" lvl="2" indent="0"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&lt;name&gt;hbase.zookeeper.property.dataDir&lt;/name&gt;</a:t>
            </a:r>
          </a:p>
          <a:p>
            <a:pPr marL="857250" lvl="2" indent="0"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&lt;value&gt;/home/testuser/zookeeper&lt;/value&gt;</a:t>
            </a:r>
          </a:p>
          <a:p>
            <a:pPr marL="857250" lvl="2" indent="0">
              <a:buNone/>
            </a:pPr>
            <a:r>
              <a:rPr lang="en-US" altLang="zh-CN" sz="2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&lt;/property&gt;</a:t>
            </a:r>
          </a:p>
          <a:p>
            <a:pPr lvl="1">
              <a:lnSpc>
                <a:spcPts val="5100"/>
              </a:lnSpc>
            </a:pPr>
            <a:endParaRPr lang="en-US" altLang="zh-CN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部署</a:t>
            </a:r>
            <a:endParaRPr lang="zh-CN" altLang="en-US"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2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5100"/>
              </a:lnSpc>
            </a:pPr>
            <a:r>
              <a:rPr lang="zh-CN" altLang="en-US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完全分布式</a:t>
            </a:r>
            <a:endParaRPr lang="en-US" altLang="zh-CN" sz="28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5100"/>
              </a:lnSpc>
            </a:pPr>
            <a:endParaRPr lang="en-US" altLang="zh-CN" sz="28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5100"/>
              </a:lnSpc>
            </a:pPr>
            <a:r>
              <a:rPr lang="zh-CN" altLang="en-US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前提：</a:t>
            </a:r>
            <a:endParaRPr lang="en-US" altLang="zh-CN" sz="28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5100"/>
              </a:lnSpc>
            </a:pPr>
            <a:r>
              <a:rPr lang="en-US" altLang="zh-CN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Hadoop</a:t>
            </a:r>
            <a:r>
              <a:rPr lang="zh-CN" altLang="en-US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集群正常运行</a:t>
            </a:r>
            <a:r>
              <a:rPr lang="en-US" altLang="zh-CN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>
              <a:lnSpc>
                <a:spcPts val="5100"/>
              </a:lnSpc>
            </a:pPr>
            <a:r>
              <a:rPr lang="en-US" altLang="zh-CN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en-US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ZooKeeper</a:t>
            </a:r>
            <a:r>
              <a:rPr lang="zh-CN" altLang="en-US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集群正常运行</a:t>
            </a:r>
            <a:endParaRPr lang="en-US" altLang="zh-CN" sz="24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部署</a:t>
            </a:r>
            <a:endParaRPr lang="zh-CN" altLang="en-US"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3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0">
              <a:lnSpc>
                <a:spcPts val="3500"/>
              </a:lnSpc>
            </a:pPr>
            <a:endParaRPr lang="en-US" altLang="zh-CN" sz="2800" smtClean="0"/>
          </a:p>
          <a:p>
            <a:pPr lvl="0">
              <a:lnSpc>
                <a:spcPts val="3500"/>
              </a:lnSpc>
            </a:pPr>
            <a:r>
              <a:rPr lang="zh-CN" altLang="zh-CN" sz="2800" smtClean="0"/>
              <a:t>配置</a:t>
            </a:r>
            <a:r>
              <a:rPr lang="en-US" altLang="zh-CN" sz="2800"/>
              <a:t>regionservers </a:t>
            </a:r>
            <a:r>
              <a:rPr lang="zh-CN" altLang="zh-CN" sz="2800"/>
              <a:t>，主机名</a:t>
            </a:r>
          </a:p>
          <a:p>
            <a:pPr lvl="0">
              <a:lnSpc>
                <a:spcPts val="3500"/>
              </a:lnSpc>
            </a:pPr>
            <a:r>
              <a:rPr lang="zh-CN" altLang="zh-CN" sz="2800"/>
              <a:t>配置</a:t>
            </a:r>
            <a:r>
              <a:rPr lang="en-US" altLang="zh-CN" sz="2800"/>
              <a:t>backup-masters</a:t>
            </a:r>
            <a:endParaRPr lang="zh-CN" altLang="zh-CN" sz="2800"/>
          </a:p>
          <a:p>
            <a:pPr lvl="0">
              <a:lnSpc>
                <a:spcPts val="3500"/>
              </a:lnSpc>
            </a:pPr>
            <a:r>
              <a:rPr lang="zh-CN" altLang="zh-CN" sz="2800"/>
              <a:t>配置</a:t>
            </a:r>
            <a:r>
              <a:rPr lang="en-US" altLang="zh-CN" sz="2800"/>
              <a:t>hbase-env.sh</a:t>
            </a:r>
            <a:endParaRPr lang="zh-CN" altLang="zh-CN" sz="2800"/>
          </a:p>
          <a:p>
            <a:pPr lvl="1">
              <a:lnSpc>
                <a:spcPts val="3500"/>
              </a:lnSpc>
            </a:pPr>
            <a:r>
              <a:rPr lang="zh-CN" altLang="zh-CN" sz="2800"/>
              <a:t>配置</a:t>
            </a:r>
            <a:r>
              <a:rPr lang="en-US" altLang="zh-CN" sz="2800"/>
              <a:t>JAVA_HOME</a:t>
            </a:r>
            <a:endParaRPr lang="zh-CN" altLang="zh-CN" sz="2800"/>
          </a:p>
          <a:p>
            <a:pPr lvl="1">
              <a:lnSpc>
                <a:spcPts val="3500"/>
              </a:lnSpc>
            </a:pPr>
            <a:r>
              <a:rPr lang="zh-CN" altLang="zh-CN" sz="2800"/>
              <a:t>配置</a:t>
            </a:r>
            <a:r>
              <a:rPr lang="en-US" altLang="zh-CN" sz="2800"/>
              <a:t>HBASE_MANAGERS_ZK=false</a:t>
            </a:r>
            <a:endParaRPr lang="zh-CN" altLang="zh-CN" sz="2800"/>
          </a:p>
          <a:p>
            <a:pPr lvl="0">
              <a:lnSpc>
                <a:spcPts val="3500"/>
              </a:lnSpc>
            </a:pPr>
            <a:r>
              <a:rPr lang="zh-CN" altLang="zh-CN" sz="2800"/>
              <a:t>配置</a:t>
            </a:r>
            <a:r>
              <a:rPr lang="en-US" altLang="zh-CN" sz="2800"/>
              <a:t>hbase-site.xml</a:t>
            </a:r>
            <a:endParaRPr lang="zh-CN" altLang="zh-CN" sz="2800"/>
          </a:p>
          <a:p>
            <a:pPr>
              <a:lnSpc>
                <a:spcPts val="3500"/>
              </a:lnSpc>
            </a:pPr>
            <a:r>
              <a:rPr lang="zh-CN" altLang="en-US" sz="2800" smtClean="0">
                <a:solidFill>
                  <a:srgbClr val="000000"/>
                </a:solidFill>
                <a:cs typeface="Times New Roman" panose="02020603050405020304" pitchFamily="18" charset="0"/>
              </a:rPr>
              <a:t>添加</a:t>
            </a:r>
            <a:r>
              <a:rPr lang="en-US" altLang="zh-CN" sz="2800" smtClean="0">
                <a:solidFill>
                  <a:srgbClr val="000000"/>
                </a:solidFill>
                <a:cs typeface="Times New Roman" panose="02020603050405020304" pitchFamily="18" charset="0"/>
              </a:rPr>
              <a:t>hdfs-site.xml</a:t>
            </a:r>
            <a:r>
              <a:rPr lang="zh-CN" altLang="en-US" sz="2800" smtClean="0">
                <a:solidFill>
                  <a:srgbClr val="000000"/>
                </a:solidFill>
                <a:cs typeface="Times New Roman" panose="02020603050405020304" pitchFamily="18" charset="0"/>
              </a:rPr>
              <a:t>到</a:t>
            </a:r>
            <a:r>
              <a:rPr lang="en-US" altLang="zh-CN" sz="2800" smtClean="0">
                <a:solidFill>
                  <a:srgbClr val="000000"/>
                </a:solidFill>
                <a:cs typeface="Times New Roman" panose="02020603050405020304" pitchFamily="18" charset="0"/>
              </a:rPr>
              <a:t>conf</a:t>
            </a:r>
            <a:r>
              <a:rPr lang="zh-CN" altLang="en-US" sz="2800" smtClean="0">
                <a:solidFill>
                  <a:srgbClr val="000000"/>
                </a:solidFill>
                <a:cs typeface="Times New Roman" panose="02020603050405020304" pitchFamily="18" charset="0"/>
              </a:rPr>
              <a:t>目录下</a:t>
            </a:r>
            <a:endParaRPr lang="en-US" altLang="zh-CN" sz="2800" smtClean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>
              <a:lnSpc>
                <a:spcPts val="3500"/>
              </a:lnSpc>
            </a:pPr>
            <a:endParaRPr lang="en-US" altLang="zh-CN" sz="2800" smtClean="0">
              <a:solidFill>
                <a:srgbClr val="000000"/>
              </a:solidFill>
              <a:cs typeface="Times New Roman" panose="02020603050405020304" pitchFamily="18" charset="0"/>
            </a:endParaRPr>
          </a:p>
          <a:p>
            <a:pPr>
              <a:lnSpc>
                <a:spcPts val="3500"/>
              </a:lnSpc>
            </a:pPr>
            <a:r>
              <a:rPr lang="zh-CN" altLang="en-US" sz="2800" smtClean="0">
                <a:solidFill>
                  <a:srgbClr val="000000"/>
                </a:solidFill>
                <a:cs typeface="Times New Roman" panose="02020603050405020304" pitchFamily="18" charset="0"/>
              </a:rPr>
              <a:t>启动</a:t>
            </a:r>
            <a:r>
              <a:rPr lang="en-US" altLang="zh-CN" sz="2800" smtClean="0">
                <a:solidFill>
                  <a:srgbClr val="000000"/>
                </a:solidFill>
                <a:cs typeface="Times New Roman" panose="02020603050405020304" pitchFamily="18" charset="0"/>
              </a:rPr>
              <a:t>Hbase</a:t>
            </a:r>
            <a:r>
              <a:rPr lang="zh-CN" altLang="en-US" sz="2800" smtClean="0">
                <a:solidFill>
                  <a:srgbClr val="000000"/>
                </a:solidFill>
                <a:cs typeface="Times New Roman" panose="02020603050405020304" pitchFamily="18" charset="0"/>
              </a:rPr>
              <a:t>： </a:t>
            </a:r>
            <a:r>
              <a:rPr lang="en-US" altLang="zh-CN" sz="2800" smtClean="0">
                <a:solidFill>
                  <a:srgbClr val="000000"/>
                </a:solidFill>
                <a:cs typeface="Times New Roman" panose="02020603050405020304" pitchFamily="18" charset="0"/>
              </a:rPr>
              <a:t>start-hbase.sh </a:t>
            </a:r>
            <a:endParaRPr lang="en-US" altLang="zh-CN" sz="2800">
              <a:solidFill>
                <a:srgbClr val="000000"/>
              </a:solidFill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zh-CN" altLang="en-US"/>
              <a:t>部署</a:t>
            </a:r>
            <a:endParaRPr lang="zh-CN" altLang="en-US"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4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800"/>
              <a:t>Hbase-site.xml</a:t>
            </a:r>
          </a:p>
          <a:p>
            <a:pPr marL="457200" lvl="1" indent="0">
              <a:buNone/>
            </a:pPr>
            <a:r>
              <a:rPr lang="en-US" altLang="zh-CN" sz="2400"/>
              <a:t>&lt;property&gt;</a:t>
            </a:r>
          </a:p>
          <a:p>
            <a:pPr marL="457200" lvl="1" indent="0">
              <a:buNone/>
            </a:pPr>
            <a:r>
              <a:rPr lang="en-US" altLang="zh-CN" sz="2400"/>
              <a:t>&lt;name&gt;hbase.rootdir&lt;/name&gt;</a:t>
            </a:r>
          </a:p>
          <a:p>
            <a:pPr marL="457200" lvl="1" indent="0">
              <a:buNone/>
            </a:pPr>
            <a:r>
              <a:rPr lang="en-US" altLang="zh-CN" sz="2400"/>
              <a:t>&lt;value&gt;hdfs://namenode.example.org:8020/hbase&lt;/value&gt;</a:t>
            </a:r>
          </a:p>
          <a:p>
            <a:pPr marL="457200" lvl="1" indent="0">
              <a:buNone/>
            </a:pPr>
            <a:r>
              <a:rPr lang="en-US" altLang="zh-CN" sz="2400"/>
              <a:t>&lt;/property&gt;</a:t>
            </a:r>
          </a:p>
          <a:p>
            <a:pPr marL="457200" lvl="1" indent="0">
              <a:buNone/>
            </a:pPr>
            <a:r>
              <a:rPr lang="en-US" altLang="zh-CN" sz="2400"/>
              <a:t>&lt;property&gt;</a:t>
            </a:r>
          </a:p>
          <a:p>
            <a:pPr marL="457200" lvl="1" indent="0">
              <a:buNone/>
            </a:pPr>
            <a:r>
              <a:rPr lang="en-US" altLang="zh-CN" sz="2400"/>
              <a:t>&lt;name&gt;hbase.cluster.distributed&lt;/name&gt;</a:t>
            </a:r>
          </a:p>
          <a:p>
            <a:pPr marL="457200" lvl="1" indent="0">
              <a:buNone/>
            </a:pPr>
            <a:r>
              <a:rPr lang="en-US" altLang="zh-CN" sz="2400"/>
              <a:t>&lt;value&gt;true&lt;/value&gt;</a:t>
            </a:r>
          </a:p>
          <a:p>
            <a:pPr marL="457200" lvl="1" indent="0">
              <a:buNone/>
            </a:pPr>
            <a:r>
              <a:rPr lang="en-US" altLang="zh-CN" sz="2400"/>
              <a:t>&lt;/property&gt;</a:t>
            </a:r>
          </a:p>
          <a:p>
            <a:pPr marL="457200" lvl="1" indent="0">
              <a:buNone/>
            </a:pPr>
            <a:r>
              <a:rPr lang="en-US" altLang="zh-CN" sz="2400"/>
              <a:t>&lt;property&gt;</a:t>
            </a:r>
          </a:p>
          <a:p>
            <a:pPr marL="457200" lvl="1" indent="0">
              <a:buNone/>
            </a:pPr>
            <a:r>
              <a:rPr lang="en-US" altLang="zh-CN" sz="2400"/>
              <a:t>&lt;name&gt;hbase.zookeeper.quorum&lt;/name&gt;</a:t>
            </a:r>
          </a:p>
          <a:p>
            <a:pPr marL="457200" lvl="1" indent="0">
              <a:buNone/>
            </a:pPr>
            <a:r>
              <a:rPr lang="en-US" altLang="zh-CN" sz="2400"/>
              <a:t>&lt;value&gt;node-a.example.com,node-b.example.com,node-c.example.com&lt;/value&gt;</a:t>
            </a:r>
          </a:p>
          <a:p>
            <a:pPr marL="457200" lvl="1" indent="0">
              <a:buNone/>
            </a:pPr>
            <a:r>
              <a:rPr lang="en-US" altLang="zh-CN" sz="2400"/>
              <a:t>&lt;/property&gt;</a:t>
            </a:r>
            <a:endParaRPr lang="en-US" altLang="zh-CN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397223"/>
            <a:ext cx="10562444" cy="1176385"/>
            <a:chOff x="0" y="-97127"/>
            <a:chExt cx="10562442" cy="1176384"/>
          </a:xfrm>
        </p:grpSpPr>
        <p:sp>
          <p:nvSpPr>
            <p:cNvPr id="155" name="Shape 155"/>
            <p:cNvSpPr/>
            <p:nvPr/>
          </p:nvSpPr>
          <p:spPr>
            <a:xfrm>
              <a:off x="0" y="-97127"/>
              <a:ext cx="1470434" cy="11763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smtClean="0"/>
                <a:t>0</a:t>
              </a:r>
              <a:r>
                <a:rPr lang="en-US" smtClean="0"/>
                <a:t>2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altLang="zh-CN"/>
                <a:t>HBase </a:t>
              </a:r>
              <a:r>
                <a:rPr lang="en-US" altLang="zh-CN" smtClean="0"/>
                <a:t>Shell</a:t>
              </a:r>
              <a:endParaRPr lang="zh-CN" altLang="en-US" dirty="0"/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 advAuto="0"/>
      <p:bldP spid="159" grpId="0" animBg="1" advAuto="0"/>
      <p:bldP spid="160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HBase </a:t>
            </a:r>
            <a:r>
              <a:rPr lang="en-US" altLang="zh-CN" smtClean="0"/>
              <a:t>Shell</a:t>
            </a:r>
            <a:endParaRPr lang="zh-CN" altLang="en-US" dirty="0"/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4" name="Shape 244"/>
          <p:cNvSpPr/>
          <p:nvPr/>
        </p:nvSpPr>
        <p:spPr>
          <a:xfrm>
            <a:off x="401722" y="5218429"/>
            <a:ext cx="4612011" cy="1336037"/>
          </a:xfrm>
          <a:prstGeom prst="rect">
            <a:avLst/>
          </a:prstGeom>
          <a:ln w="12700">
            <a:miter lim="400000"/>
          </a:ln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需要对比数据时使用当前样式，此处文字段为对右侧数据的结论或相关描述。可以根据内容调整这部分的蓝色背景高度，但不要改变蓝色部分的位置。图片也可替换，但请保证高度不变，与右侧的柱状图间距协调。</a:t>
            </a:r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5100"/>
              </a:lnSpc>
            </a:pPr>
            <a:r>
              <a:rPr lang="zh-CN" altLang="en-US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通过 </a:t>
            </a:r>
            <a:r>
              <a:rPr lang="en-US" altLang="zh-CN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hbase shell</a:t>
            </a:r>
            <a:r>
              <a:rPr lang="zh-CN" altLang="en-US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命令进入</a:t>
            </a:r>
            <a:r>
              <a:rPr lang="en-US" altLang="zh-CN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HBase </a:t>
            </a:r>
            <a:r>
              <a:rPr lang="zh-CN" altLang="en-US" sz="28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命令行接口</a:t>
            </a:r>
            <a:endParaRPr lang="en-US" altLang="zh-CN" sz="280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ts val="5100"/>
              </a:lnSpc>
            </a:pPr>
            <a:r>
              <a:rPr lang="zh-CN" altLang="en-US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（通过</a:t>
            </a:r>
            <a:r>
              <a:rPr lang="en-US" altLang="zh-CN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</a:t>
            </a:r>
            <a:r>
              <a:rPr lang="zh-CN" altLang="en-US" sz="2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可查看所有命令的支持以及帮助手册）</a:t>
            </a:r>
            <a:endParaRPr lang="en-US" altLang="zh-CN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1283296" y="3940944"/>
          <a:ext cx="11813942" cy="460851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236978"/>
                <a:gridCol w="8576964"/>
              </a:tblGrid>
              <a:tr h="5399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名称</a:t>
                      </a:r>
                      <a:endParaRPr lang="zh-CN" altLang="en-US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Shell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命令</a:t>
                      </a:r>
                      <a:endParaRPr lang="zh-CN" altLang="en-US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</a:tr>
              <a:tr h="5399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创建表</a:t>
                      </a:r>
                      <a:endParaRPr lang="zh-CN" altLang="en-US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create 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表名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', 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列族名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1'[,…]</a:t>
                      </a:r>
                      <a:endParaRPr lang="en-US" altLang="zh-CN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</a:tr>
              <a:tr h="566943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添加记录      </a:t>
                      </a:r>
                      <a:endParaRPr lang="zh-CN" altLang="en-US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put 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表名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', '</a:t>
                      </a:r>
                      <a:r>
                        <a:rPr 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RowKey', 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列族名称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列名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', 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值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'</a:t>
                      </a:r>
                      <a:endParaRPr lang="en-US" altLang="zh-CN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</a:tr>
              <a:tr h="5399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查看记录</a:t>
                      </a:r>
                      <a:endParaRPr lang="zh-CN" altLang="en-US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get 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表名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', '</a:t>
                      </a:r>
                      <a:r>
                        <a:rPr 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RowKey', 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列族名称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列名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'</a:t>
                      </a:r>
                      <a:endParaRPr lang="en-US" altLang="zh-CN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</a:tr>
              <a:tr h="5399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查看表中的记录总数</a:t>
                      </a:r>
                      <a:endParaRPr lang="zh-CN" altLang="en-US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count  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表名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'</a:t>
                      </a:r>
                      <a:endParaRPr lang="en-US" altLang="zh-CN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</a:tr>
              <a:tr h="5399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删除记录</a:t>
                      </a:r>
                      <a:endParaRPr lang="zh-CN" altLang="en-US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delete  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表名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' , '</a:t>
                      </a:r>
                      <a:r>
                        <a:rPr 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RowKey', 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列族名称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: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列名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'</a:t>
                      </a:r>
                      <a:endParaRPr lang="en-US" altLang="zh-CN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</a:tr>
              <a:tr h="801877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删除一张表</a:t>
                      </a:r>
                      <a:endParaRPr lang="zh-CN" altLang="en-US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先要屏蔽该表，才能对该表进行</a:t>
                      </a:r>
                      <a:r>
                        <a:rPr lang="zh-CN" altLang="en-US" sz="2400" u="none" strike="noStrike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删除。</a:t>
                      </a:r>
                      <a:endParaRPr lang="en-US" altLang="zh-CN" sz="2400" u="none" strike="noStrike" smtClean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r>
                        <a:rPr lang="zh-CN" altLang="en-US" sz="2400" u="none" strike="noStrike" smtClean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第一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步 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disable 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表名称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' 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第二步 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drop 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表名称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'</a:t>
                      </a:r>
                      <a:endParaRPr lang="en-US" altLang="zh-CN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</a:tr>
              <a:tr h="5399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查看所有记录</a:t>
                      </a:r>
                      <a:endParaRPr lang="zh-CN" altLang="en-US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scan '</a:t>
                      </a:r>
                      <a:r>
                        <a:rPr lang="zh-CN" altLang="en-US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表名</a:t>
                      </a:r>
                      <a:r>
                        <a:rPr lang="en-US" altLang="zh-CN" sz="240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" '</a:t>
                      </a:r>
                      <a:endParaRPr lang="en-US" altLang="zh-CN" sz="2400" b="0" i="0" u="none" strike="noStrike">
                        <a:solidFill>
                          <a:srgbClr val="444444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813" marR="7813" marT="7813" marB="0"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371</Words>
  <Application>WPS 演示</Application>
  <PresentationFormat>自定义</PresentationFormat>
  <Paragraphs>86</Paragraphs>
  <Slides>10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White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ASUS</cp:lastModifiedBy>
  <cp:revision>51</cp:revision>
  <dcterms:created xsi:type="dcterms:W3CDTF">2018-03-15T07:17:54Z</dcterms:created>
  <dcterms:modified xsi:type="dcterms:W3CDTF">2018-03-15T15:32:53Z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2052-10.1.0.7233</vt:lpwstr>
  </property>
</Properties>
</file>